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6" r:id="rId13"/>
    <p:sldId id="277" r:id="rId14"/>
    <p:sldId id="274" r:id="rId15"/>
    <p:sldId id="269" r:id="rId16"/>
    <p:sldId id="275" r:id="rId17"/>
    <p:sldId id="278" r:id="rId18"/>
    <p:sldId id="280" r:id="rId19"/>
    <p:sldId id="279" r:id="rId20"/>
    <p:sldId id="272" r:id="rId21"/>
    <p:sldId id="273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183F"/>
    <a:srgbClr val="EC6A86"/>
    <a:srgbClr val="FEB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5286" autoAdjust="0"/>
  </p:normalViewPr>
  <p:slideViewPr>
    <p:cSldViewPr snapToGrid="0" snapToObjects="1">
      <p:cViewPr>
        <p:scale>
          <a:sx n="80" d="100"/>
          <a:sy n="80" d="100"/>
        </p:scale>
        <p:origin x="-171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F8255-3851-416E-B939-E087B3095B0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F539A-B55D-4CA8-B950-60CAA93F4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8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err="1" smtClean="0">
                <a:effectLst/>
                <a:latin typeface="+mn-lt"/>
                <a:ea typeface="Calibri"/>
                <a:cs typeface="Times New Roman"/>
              </a:rPr>
              <a:t>Девиантное</a:t>
            </a: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 (отклоняющееся) поведение - это поведение индивида или группы, которое не соответствует общепринятым нормам, в результате чего эти нормы ими нарушаются.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87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За свою практику я проводила много различных семинаров для воспитателей по решению данной проблемы. Вот их примерные темы: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«Трудный ребенок в группе»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«Навыки эффективного общения»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«Границы»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«Формы и методы преодоления агрессивного поведения»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«Тревожный ребенок»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«Ребенок бывает кусачий»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«Стили воспитания»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«Как избавить ребенка от страхов»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«Основы бесконфликтного поведения»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909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Для педагогов чаще мы говорим, не ребенок с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девиантным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поведением, а трудный или агрессивный, тревожный,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гиперактивный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ребенок в крайних его проявлениях. Рассказываем о причинах этих состояний. Помогаем понять, как себя чувствует такой ребенок в группе.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«Предлагаю вам следующее упражнение. Один человек выходит из зала. В это время мы загадаем какой-то предмет, а он должен отгадать что это, с помощью наводящих вопросов». Когда человек уходит, дается другая инструкция: «Отвечаете на вопросы отрицательно и разражено, так как будто это ребенок, который весь день что-то творил, всех обижал и опять собирается сделать что-то плохое».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Спрашиваю у участника, какие чувства испытывал.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Это упражнение мы сделали, чтобы ощутить, как живется ребенку с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девиантным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поведением и в группе и дома.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Ответьте на вопрос: Какому ребенку из данных категорий живется хуже всего?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1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Давайте представим, что чувствует тревожный ребенок. Встаньте, закройте глаза, вспомните какой-то особо тревожный для вас момент (экзамен, выступление), почувствуйте, как напряглось ваше тело, в каких местах, что с дыханием. Дети с выраженной тревожностью, чувствуют себя так очень часто.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Причинами тревожности являются: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Повышенная чувствительность ребенка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Стили воспитания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Авторитарный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Гиперопека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Симбиотический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Наличие страхов у родителей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Завышенные требования к ребенку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Частые упреки, вызывающие чувство вины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Недостаток внимания и тепла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Для тревожных детей, характерны соматические проблемы: боли в животе, головные боли, спазмы в горле. Во взрослом возрасте это перерастает в хронические болезни: астма, болезни сердца, онкология.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Как может проявляться крайняя степень тревожности: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1)Сепарационная тревога - страх отрыва от родителей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2) Социальная фобия - не может общаться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3) Избирательный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мутизм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- не говорит ни с кем кроме родных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4) ОКР - обсессивно-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компульсивное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расстройство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5)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Энурез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и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энкопрез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(не все виды)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6) Вредные привычки невротического характера (выдергивают волосы, грызут ногти)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Многие нуждаются в медицинской коррекции, но и мы также можем помочь.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93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Игры и упражнения: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Повышение самооценки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Похвалилки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», «За что меня любит мама», «Зайки и слоники», «Комплименты», «Я люблю…», «Растущие цветы», «Расставь посты».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Снятие мышечного напряжения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«Скульптура», «Ласковый мелок», «Покачай куклу», «Добрый-злой, веселый-грустный», «Драка», «Динозаврики», «Спонтанное рисование», «Пирог».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Отработка навыков владения собой в ситуациях, травмирующих ребенка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«Пес Барбос», «Охота на тигров», «Крокодил», «Справимся с опасностью», «Пещера», «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Молчалки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,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шепталки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кричалки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», «Смелый капитан», «Деревья, лисы, зайцы»,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«Тревога говорит, но я знаю».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Как играть с тревожными детьми: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  Вводить в игру поэтапно, сначала пусть узнает правила, посмотрит, как играют другие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Не заставлять участвовать в соревновательных играх, в играх с закрытыми глазами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Что еще можно предложить воспитателям.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Дыхательные упражнения, например мыльные пузыри - для обучения расслабляющему дыханию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Банка с тревогами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Успокоительная коробка (с вещами, которые могут помочь снять напряжение) Например, фотография мамы, мягкая игрушка,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антистресс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Беседы (вспомни, как тебе удалось справиться с тревогой, научи других)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Игры с водой, песком, рисование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32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effectLst/>
                <a:latin typeface="Times New Roman"/>
                <a:ea typeface="+mn-ea"/>
                <a:cs typeface="Times New Roman"/>
              </a:rPr>
              <a:t>Агрессивное поведение </a:t>
            </a: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– это негативная активность, направленная на моральное или физическое причинение вреда собственному здоровью, окружающим или внешним объектам.</a:t>
            </a:r>
            <a:endParaRPr lang="ru-RU" sz="1050" kern="1200" dirty="0" smtClean="0">
              <a:effectLst/>
              <a:latin typeface="+mn-lt"/>
              <a:ea typeface="+mn-ea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effectLst/>
                <a:latin typeface="Times New Roman"/>
                <a:ea typeface="+mn-ea"/>
              </a:rPr>
              <a:t>Причины детской агрессии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200" kern="1200" dirty="0" smtClean="0">
                <a:effectLst/>
                <a:latin typeface="Times New Roman"/>
                <a:ea typeface="+mn-ea"/>
              </a:rPr>
              <a:t>Детская агрессия имеет несколько ключевых </a:t>
            </a:r>
            <a:r>
              <a:rPr lang="ru-RU" sz="1200" b="1" kern="1200" dirty="0" smtClean="0">
                <a:effectLst/>
                <a:latin typeface="Times New Roman"/>
                <a:ea typeface="+mn-ea"/>
              </a:rPr>
              <a:t>причин: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самоутверждение и привлечение внимания сверстников и друзей; </a:t>
            </a:r>
            <a:endParaRPr lang="ru-RU" sz="11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стремление получить желаемое; </a:t>
            </a:r>
            <a:endParaRPr lang="ru-RU" sz="11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стремление к доминированию; </a:t>
            </a:r>
            <a:endParaRPr lang="ru-RU" sz="11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месть; </a:t>
            </a:r>
            <a:endParaRPr lang="ru-RU" sz="11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защитная реакция; </a:t>
            </a:r>
            <a:endParaRPr lang="ru-RU" sz="11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200" kern="1200" dirty="0" smtClean="0">
                <a:effectLst/>
                <a:latin typeface="Times New Roman"/>
                <a:ea typeface="+mn-ea"/>
                <a:cs typeface="Times New Roman"/>
              </a:rPr>
              <a:t>подчеркивания собственного превосходства с помощью ущемления личности других.</a:t>
            </a:r>
            <a:endParaRPr lang="ru-RU" sz="11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815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ctr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Направления коррекционно-развивающей работы с агрессивными детьми по Лютовой Е.К.,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Мониной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Г.Б.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effectLst/>
                <a:latin typeface="Times New Roman"/>
                <a:ea typeface="Times New Roman"/>
                <a:cs typeface="Times New Roman"/>
              </a:rPr>
              <a:t>Направления коррекционной работы с агрессивными детьми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effectLst/>
                <a:latin typeface="Times New Roman"/>
                <a:ea typeface="Times New Roman"/>
                <a:cs typeface="Times New Roman"/>
              </a:rPr>
              <a:t>Игры  и упражнения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Снятие психоэмоционального напряжения. Работа с гневом.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«Листок гнева»,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Обзывалки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«Воздушный человек», «Хитрая лиса», «Тучка-злючка», «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Топтыжки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», «Воздушный футбол»,  «Крутится-вертится», «Морской бой», «Бокс с пузырями», «Присоски прилипалы».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Обучение детей навыкам распознавания и контроля, умению владеть собой в ситуациях, провоцирующих вспышки гнева.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«Такие разные чувства», «Какое настроение у этих человечков?», «Камушек в ботинке», «Два барана», «Тух-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тиби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-дух»,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Толкалки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»,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Жужа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«Тучка-злючка и доброе солнышко», «Вдох-выдох»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, «Стаканчик крика», «Маленькое приведение».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Формирование способности к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эмпатии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, доверию, сочувствию, сопереживанию и т.д.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«Прогулка с компасом», «Аэробус», 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«Белый ворон – черные вороны», «Сделаем тучку добрей»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, Тяни-тяни», «Дракон», «Глаза в глаза».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859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Некоторые из представленных в таблице игр, являются авторскими и используются мной в практике, другие же были адаптированы индивидуально под детей или группы (что делают все специалисты составляя индивидуальный коррекционный маршрут).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sz="1200" dirty="0" smtClean="0">
                <a:effectLst/>
                <a:latin typeface="Times New Roman"/>
                <a:ea typeface="Calibri"/>
              </a:rPr>
              <a:t>Направления коррекционной работы для всех детей АП схожи, но методы и подходы различаются с учетом особенностей и возраста.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07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Представленные игры используются в форме групповой или подгрупповой работы.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В одну из представленных игр я приглашаю Вас поучаствовать.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Хороводная игра «Хитрая лиса» (авт.)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Цель: научить согласовано действовать в группе (команде), контролировать свои движения, снять психоэмоциональное напряжение.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Психолог: Для этой игры нам нужно встать в круг, так чтобы руки дотягивались до соседа слева и справа. Возьмите, своих соседей за руку. Вы -команда. Вы – крепкий домик, в который никто не попадет без разрешения. Но, есть одна очень хитрая лиса, которая хочет попасть к Вам в домик и съесть всю вкусную еду без нашего разрешения.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Будем мы ее пускать? </a:t>
            </a:r>
            <a:r>
              <a:rPr lang="ru-RU" sz="1200" i="1" dirty="0" smtClean="0">
                <a:effectLst/>
                <a:latin typeface="Times New Roman"/>
                <a:ea typeface="Calibri"/>
                <a:cs typeface="Times New Roman"/>
              </a:rPr>
              <a:t>(нет)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Лиса будет ходить вокруг нашего домика и петь песенку и попытается попасть внутрь. Внимательно ее слушайте, и отвечайте такие слова: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u="sng" dirty="0" smtClean="0">
                <a:effectLst/>
                <a:latin typeface="Times New Roman"/>
                <a:ea typeface="Calibri"/>
                <a:cs typeface="Times New Roman"/>
              </a:rPr>
              <a:t>«Мы тебя не приглашали и в гости тебя мы не звали».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Вам нужно закрыть все свободные окошки, которые есть между Вами. (детям показывается пример). Ну, что ж начнем, сначала лисой буду я. Внимательно слушайте меня и держите своего соседа за руку.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Песенка лисы: \ходит вокруг «домика» детей, поглаживает их по плечикам и головкам\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Я  - Хитрая лиса,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Я сегодня к Вам пришла.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Чтоб покушать тут немножко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И, конечно, поиграть.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В Ваш я домик заберусь,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Я гостинцем не делюсь! \пытается залезть в домик\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Дети отвечают: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Мы тебя не приглашали и в гости тебя мы не звали.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 \Лиса ходит вокруг и поет песенку. Пока дети отвечают, она пытается пробраться в домик, через «окошки» между детьми.\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Если лиса попадет внутрь, то игра продолжается.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Песенка лисы: 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Я – Хитрая лиса,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Я сегодня к Вам пришла.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Вкусна я у Вас поела, \потирает живот рукой\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Но пора уже бежать. \пытается убежать\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Дети отвечаю: 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0" dirty="0" smtClean="0">
                <a:effectLst/>
                <a:latin typeface="Times New Roman"/>
                <a:ea typeface="Calibri"/>
                <a:cs typeface="Times New Roman"/>
              </a:rPr>
              <a:t>Не отпустим мы тебя – хитрая лиса. \не выпускают лису из круга\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i="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20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Групповая формы работы очень важна для выстраивания доверительных отношений между детьми и взрослыми, особенно если, есть место быть конфликтной ситуации, агрессивному поведению.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Однако неотъемлемой частью коррекции является индивидуальная работа с ребенком. Проработка эмоций, обучение навыкам контроля действий и поступков, а также умение ребенка самостоятельно снимать напряжение не нанося вред себе и окружающим.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Вашему вниманию будет представлена игра –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«Воздушный футбол» (авт.)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. Для игры необходим обычный бумажный стаканчик и помпоны. Цель: снизить уровень психоэмоционального напряжения, переключить ребенка после напряженного занятия или негативной ситуации (гармонизировать эмоциональный фон). В данную игру можно играть в детьми в паре. Сама по себе игра проста в объяснении и проигрывании. Однако можно усложнить игру, добавив дополнительные правила или увеличив расстояние.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А сейчас, я прошу желающего поучаствовать в одной из игр для индивидуальной коррекционной работы.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Times New Roman"/>
                <a:ea typeface="Calibri"/>
                <a:cs typeface="Times New Roman"/>
              </a:rPr>
              <a:t>Игра: «Бокс с пузырями» (авт.)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Цель: снятие физической агрессии, научить выплескивать свой гнев в приемлемой форме.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Сначала ребенку объясняется, кто такой боксер (если он не знает).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Психолог: Боксер может сражаться только на ринге, а мы с тобой можем сражаться в моем кабинете и нашим напарником (помощником) будут мыльные пузыри.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Сейчас тебе нужно сильно-сильно сжать кулачки, а потом расслабить. Получается? </a:t>
            </a:r>
            <a:r>
              <a:rPr lang="ru-RU" sz="1100" i="1" dirty="0" smtClean="0">
                <a:effectLst/>
                <a:latin typeface="Times New Roman"/>
                <a:ea typeface="Calibri"/>
                <a:cs typeface="Times New Roman"/>
              </a:rPr>
              <a:t>\ да\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А теперь, я буду дуть пузыри, а твоя задача лопнуть их с помощью твоего кулака. Но нужен определенный кулачок на нужной ручке. Я буду говорить, какая рука, а ты будешь боксировать. Договорились? </a:t>
            </a:r>
            <a:r>
              <a:rPr lang="ru-RU" sz="1100" i="1" dirty="0" smtClean="0">
                <a:effectLst/>
                <a:latin typeface="Times New Roman"/>
                <a:ea typeface="Calibri"/>
                <a:cs typeface="Times New Roman"/>
              </a:rPr>
              <a:t>\да\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\Данную игру можно играть в паре, а также в подгруппе не более 4 человек\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58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Представленную литературу вы можете использовать в работе с данной категорией детей,</a:t>
            </a:r>
            <a:r>
              <a:rPr lang="ru-RU" baseline="0" dirty="0" smtClean="0"/>
              <a:t> родителями и педагогами.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2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Times New Roman"/>
                <a:ea typeface="Calibri"/>
              </a:rPr>
              <a:t>Обычно в понятие </a:t>
            </a:r>
            <a:r>
              <a:rPr lang="ru-RU" sz="1200" dirty="0" err="1" smtClean="0">
                <a:effectLst/>
                <a:latin typeface="Times New Roman"/>
                <a:ea typeface="Calibri"/>
              </a:rPr>
              <a:t>девиантного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поведения вкладывают негативный смысл. Однако с точки зрения психологии и социологии </a:t>
            </a:r>
            <a:r>
              <a:rPr lang="ru-RU" sz="1200" dirty="0" err="1" smtClean="0">
                <a:effectLst/>
                <a:latin typeface="Times New Roman"/>
                <a:ea typeface="Calibri"/>
              </a:rPr>
              <a:t>девиантные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формы поведения бывают не только деструктивными, но и позитивными.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К позитивным формам девиаций относят: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трудоголизм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повышенный интерес к искусству, творчеству, наукам;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самопожертвование;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благотворительность,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волонтерство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увлечение диетами и ЗОЖ.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95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 негативным формам девиаций относят: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преступления;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проституция;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алкоголизм;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наркомания и т.п.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6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дошкольном возрасте наиболее распространены: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-  словесная агрессия (нецензурная брань, хамство и грубость);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- физическая агрессия (удары, укусы или толчки)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Случаются воровство, уходы из дома.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4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Причины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девиантного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поведения делятся на 3 основные группы: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Times New Roman"/>
              </a:rPr>
              <a:t>1. Биологические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– это, в первую очередь, наследственные особенности личности: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 склонность к алкоголизму, наркомании, умственная неполноценность;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 патологии ЦНС, спровоцированные тяжелыми болезнями в первые годы жизни ребенка, черепно-мозговыми травмами, повлекшими за собой изменение структур головного мозга;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депрессия; психозы разного происхождения;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шизотипическое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расстройство; инфантилизм;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синдром дефицита внимания,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гиперактивность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; шизофрения.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Девиантное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поведение на фоне биологических нарушений выражается эмоциональной неустойчивостью и низкой способностью к адаптации.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2. Воспитательные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– предпосылками служит неправильное воспитание ребенка, ошибки педагогики. Это могут быть: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 отклоняющее поведение внутри семьи, когда кто-то из ее членов подает пример подрастающему поколению;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 отсутствие взаимопонимания, уважения в семье;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 авторитарное воспитание, несправедливые наказания;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потакание всем прихотям, исполнение любых желаний ребенка;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 избыточная опека либо отсутствие таковой;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 лишение ребенка личного пространства;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 игнорирование потребностей ребенка – как моральных, так и физических.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Социальные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факторы, которые подразумевают взаимодействие с окружающими людьми. К ним относятся: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коммуникативные трудности – ребенку сложно общаться со сверстниками;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маргинальное окружение – алкоголики, наркоманы;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вынужденное общение с представителями религиозных сект;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буллинг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– травля, насмешки, преследование, вплоть до причинения телесных повреждений;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насильственные действия: принуждение к сексу, избиение;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неумеренное употребление алкоголя, прием наркотиков;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чрезмерная приверженность молодежным субкультурам.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Чаще всего этим термином характеризуют образ действий подростков, имея в виду их юношеский максимализм и склонность к нарушению общепринятых правил. Но примеры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девиантного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поведения мы можем наблюдать и у детей дошкольного возраста.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0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Для профилактики и коррекции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девиантного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поведения у детей могут быть приняты следующие меры: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Формирование у ребенка интереса к общению со сверстниками, а также педагогами, психологами и прочими взрослыми людьми, которые могут помочь в решении проблемы;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 формирование знаний о культуре поведения в обществе и навыков живого общения с окружающими;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 помощь в выработке адекватной оценки собственной личности, а также обучение приемам самоконтроля, которые позволят купировать приступы агрессии;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 самостоятельное или совместное чтение художественной литературы, в которой содержатся положительные примеры правильного социального поведения;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 организация ситуативных игр, в ходе которых дети будут самостоятельно моделировать способы выхода из конфликтов;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отказ от привычных порицаний и запретов в пользу конструктивного диалога, который направлен на то, чтобы объяснить ребенку, почему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девиантное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поведение недопустимо.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Итак,  девиации представляют собой действия, которые противоречат социальным нормам и правилам. Это некий выход за границы.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   Границы личности</a:t>
            </a:r>
            <a:r>
              <a:rPr lang="ru-RU" sz="1200" spc="25" dirty="0" smtClean="0">
                <a:effectLst/>
                <a:latin typeface="Times New Roman"/>
                <a:ea typeface="Times New Roman"/>
              </a:rPr>
              <a:t> – это границы, отделяющие человека, его внутренний мир от мира внешнего.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 Человек обладает: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физическими,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психологическими,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ролевыми,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социальными,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интимно-личностными границами.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spc="25" dirty="0" smtClean="0">
                <a:effectLst/>
                <a:latin typeface="Times New Roman"/>
                <a:ea typeface="Times New Roman"/>
              </a:rPr>
              <a:t>Вторжение в любые из них без согласия или разрешения воспринимается личностью как проникновение в ее внутренний мир, насилие. Все границы формируются последовательно, от рождения и до совершеннолетия. Момент жизни, когда заканчивается формирование границ, отделяет период детства от периода взрослости.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17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Самые первые границы, которые выстраивает человек, это физические границы. </a:t>
            </a:r>
            <a:r>
              <a:rPr lang="ru-RU" sz="1200" spc="25" dirty="0" smtClean="0">
                <a:effectLst/>
                <a:latin typeface="Times New Roman"/>
                <a:ea typeface="Times New Roman"/>
              </a:rPr>
              <a:t>Границы этого пространства начинают формироваться на втором году жизни ребенка. В него входит собственное тело, территория вокруг себя. 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В это время члены семьи на практике учат ребенка, договариваться-делить общее пространство дома и спрашивать разрешения на вторжение в их личное.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i="1" spc="25" dirty="0" smtClean="0">
                <a:effectLst/>
                <a:latin typeface="Times New Roman"/>
                <a:ea typeface="Times New Roman"/>
              </a:rPr>
              <a:t>Став взрослым, человек с хорошими физическими границами, не будет вторгаться без спроса на территорию другого, дотрагиваться до незнакомого человека, обнимать и целовать знакомого, или даже близкого без его на то разрешения, гласного, или негласного, т.е. будет очень внимателен к реакции и при первых проявлениях недовольства-напряжения отступит. В то же время, человек с хорошими физическими границами будет нежным и теплым, он не будет бояться поцелуев и прикосновений к близким и любимым людям, будет хорошо понимать язык тела.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1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Следующие границы, устанавливаемые между человеком и миром – психологические. </a:t>
            </a:r>
            <a:r>
              <a:rPr lang="ru-RU" sz="1200" spc="25" dirty="0" smtClean="0">
                <a:effectLst/>
                <a:latin typeface="Times New Roman"/>
                <a:ea typeface="Times New Roman"/>
              </a:rPr>
              <a:t>Они формируются на третьем году жизни.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Родители учат ребенка не отступать от собственного интереса, но при этом учитывать желания другого человека, видеть другого, не выпуская из поля зрения себя.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i="1" spc="25" dirty="0" smtClean="0">
                <a:effectLst/>
                <a:latin typeface="Times New Roman"/>
                <a:ea typeface="Times New Roman"/>
              </a:rPr>
              <a:t>Взрослый человек, с хорошими психологическими границами понимает, что он отдельная от другого личность, даже от очень любимого, и, поэтому, даже горячо любимый им муж или жена, может иметь отличное от него мнение и желание. Но, с человеком, имеющим другие желания важно уметь договариваться.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128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Следующие границы устанавливаемые личностью – это границы ролей и правил.</a:t>
            </a:r>
            <a:r>
              <a:rPr lang="ru-RU" sz="1200" spc="25" dirty="0" smtClean="0">
                <a:effectLst/>
                <a:latin typeface="Times New Roman"/>
                <a:ea typeface="Times New Roman"/>
              </a:rPr>
              <a:t> Они формируются на пятом году жизни.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spc="25" dirty="0" smtClean="0">
                <a:effectLst/>
                <a:latin typeface="Times New Roman"/>
                <a:ea typeface="Times New Roman"/>
              </a:rPr>
              <a:t>Ребенок пятилетнего возраста учится тому, что люди отличны от него не только физически и психологически, они еще и взаимодействуют по определенным правилам и играют определенные роли, причем один и тот же человек может играть разные роли, и к нему нужно относиться по-разному в разные моменты совместного бытия.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i="1" spc="25" dirty="0" smtClean="0">
                <a:effectLst/>
                <a:latin typeface="Times New Roman"/>
                <a:ea typeface="Times New Roman"/>
              </a:rPr>
              <a:t>Взрослый человек, с хорошими границами правил умеет относится к ним гибко: свободно и ответственно. Он не всегда выполняет их автоматически и в то же время не отрицает их, каждый раз соотнося свои актуальные задачи, свое состояние-желание и особенности ситуации. В каждый момент времени он устанавливает иерархию: что сейчас для него важнее.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i="1" spc="25" dirty="0" smtClean="0">
                <a:effectLst/>
                <a:latin typeface="Times New Roman"/>
                <a:ea typeface="Times New Roman"/>
              </a:rPr>
              <a:t>Личность, с хорошими границами ролей всегда отделяет человека от той роли, которую он играет. Умеет по-разному относиться к одному и тому же человеку в разных ролевых ситуациях и никогда их не путает.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1F4D78"/>
                </a:solidFill>
                <a:effectLst/>
                <a:latin typeface="Calibri Light"/>
                <a:ea typeface="Times New Roman"/>
                <a:cs typeface="Times New Roman"/>
              </a:rPr>
              <a:t>Что будет, если ребенок не осознает своих границ:</a:t>
            </a:r>
            <a:endParaRPr lang="ru-RU" sz="1100" b="1" dirty="0" smtClean="0">
              <a:solidFill>
                <a:srgbClr val="1F4D78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 smtClean="0">
                <a:effectLst/>
                <a:latin typeface="MS Gothic"/>
                <a:ea typeface="Times New Roman"/>
                <a:cs typeface="MS Gothic"/>
              </a:rPr>
              <a:t>✓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Низкая самооценка.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Закрытость, угрюмость, излишняя застенчивость, неспособность принимать комплименты, трудности в общении с людьми — далеко не полный перечень печальных последствий низкой самооценки. 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 smtClean="0">
                <a:effectLst/>
                <a:latin typeface="MS Gothic"/>
                <a:ea typeface="Times New Roman"/>
                <a:cs typeface="MS Gothic"/>
              </a:rPr>
              <a:t>✓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Зависимость от родителей.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Ребенок привык, что с его мнением никто не считается. Соответственно, он не умеет настаивать на своем. Растет инфантильным и апатичным, не может сам принимать решения и брать на себя ответственность. 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 smtClean="0">
                <a:effectLst/>
                <a:latin typeface="MS Gothic"/>
                <a:ea typeface="Times New Roman"/>
                <a:cs typeface="MS Gothic"/>
              </a:rPr>
              <a:t>✓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Неспособность сказать «нет».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Неумение защитить свой выбор, отстоять мнение, покинуть зону дискомфорта. Такие дети легко поддаются влиянию, особенно если оно замаскировано хорошим отношением. В случае вынужденного отказа сильно переживают, испытывают стресс и ощущают вину перед тем, кому отказали.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Но есть ещё кое-что. Непонимание собственных психологических границ приведет к тому, что ребенок не будет считаться с границами личности и персональным пространством других людей. Как родителей и близких, так и случайных знакомых, незнакомцев.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1F4D78"/>
                </a:solidFill>
                <a:effectLst/>
                <a:latin typeface="Calibri Light"/>
                <a:ea typeface="Times New Roman"/>
                <a:cs typeface="Times New Roman"/>
              </a:rPr>
              <a:t>Что будет, если ребенок не осознает границ других людей:</a:t>
            </a:r>
            <a:endParaRPr lang="ru-RU" sz="1100" b="1" dirty="0" smtClean="0">
              <a:solidFill>
                <a:srgbClr val="1F4D78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MS Gothic"/>
                <a:ea typeface="Times New Roman"/>
                <a:cs typeface="MS Gothic"/>
              </a:rPr>
              <a:t>✓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 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Завышенная самооценка.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 Если родители позволяют ребенку нарушать свои границы — командовать, требовать, манипулировать — то он будет ощущать свою власть над ними. В итоге из маленького командира вырастет нарциссическая личность, которая не воспринимает критику и не считается с эмоциями/желаниями/правами других людей.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 smtClean="0">
                <a:effectLst/>
                <a:latin typeface="MS Gothic"/>
                <a:ea typeface="Times New Roman"/>
                <a:cs typeface="MS Gothic"/>
              </a:rPr>
              <a:t>✓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Грубая настойчивость.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Непонимание ребенком рамок дозволенного приведет к тому, что любое свое желание он будет стремиться удовлетворить во что бы то ни стало. Неспособность услышать слово «нет» — одно из худших качеств. Во взрослом возрасте оно может обернуться вполне серьезными проблемами, в том числе и с законом. 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 smtClean="0">
                <a:effectLst/>
                <a:latin typeface="MS Gothic"/>
                <a:ea typeface="Times New Roman"/>
                <a:cs typeface="MS Gothic"/>
              </a:rPr>
              <a:t>✓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Отрицание правил. 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Трудно заставить ребенка соблюдать правила, если он не понимает, зачем им подчиняться. В итоге пострадают практически все сферы его жизнедеятельности: учеба, отдых, общение с друзьями и развитие. Неконтролируемое поведение приведет к полной социальной изоляции и агрессии.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2E74B5"/>
                </a:solidFill>
                <a:effectLst/>
                <a:latin typeface="Calibri Light"/>
                <a:ea typeface="Times New Roman"/>
                <a:cs typeface="Times New Roman"/>
              </a:rPr>
              <a:t>Соблюдение личных границ ребенка: 10 правил для родителей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Вы не сможете заставить ребенка соблюдать границы других людей, не делая того же по отношению к нему самому. Это тот случай, когда личный опыт и полезный пример — лучшие помощники.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1F4D78"/>
                </a:solidFill>
                <a:effectLst/>
                <a:latin typeface="Calibri Light"/>
                <a:ea typeface="Times New Roman"/>
                <a:cs typeface="Times New Roman"/>
              </a:rPr>
              <a:t>Что для этого нужно сделать:</a:t>
            </a:r>
            <a:endParaRPr lang="ru-RU" sz="1100" b="1" dirty="0" smtClean="0">
              <a:solidFill>
                <a:srgbClr val="1F4D78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Договаривайтесь и соблюдайте договоренности. 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Не давите родительским авторитетом там, где можно просто попросить. Одолжение, оказанное вам, надо по возможности оплатить равноценной услугой. А обещания должны быть выполнены.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Демонстрируйте уважение личных границ между взрослыми членами семьи. 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 примеру, берегите чужой сон и не отрицайте право на отдых. Не высмеивайте увлечения, взгляды и внешний вид друг друга. При принятии решений интересуйтесь мнением близких.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Не размывайте границы между собой и ребенком.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Не считайте его продолжением себя — это отдельный человек, который совсем скоро станет самостоятельным.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Не заставляйте проявлять уважение или нежные чувства к тем, к кому ребенок их не испытывает.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К примеру, обнимать двоюродного дедушку, которого малыш видел 2 раза в жизни. Это, по сути, чуждой для него человек. И совсем не обязательно кидаться ему на шею при встрече.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Учите ребенка защищать свои границы. 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Расскажите, что далеко не все люди (даже взрослые) осознают нерушимость личного пространства окружающих, и могут сознательно или случайно вторгаться в него. Неважно, кто оказался на «запретной территории» — друг, учитель, посторонний человек или родная бабушка. Если ребенку от этого некомфортно, он должен пресечь нежелательные слова или действия.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Воспитывайте в детях толерантность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. То есть уважение к людям с другим цветом кожи, другой религией и т. д. Прививайте терпимость к инакомыслию.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Расскажите о персональной зоне.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Это пространство, которое можно условно разделить на четыре области: публичную (3-5 м), социальную (1-2 м) и личную (0,5 м или расстояние вытянутой руки). В рамках личной дистанции могут находиться только близкие люди.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Учите говорить «нет».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Важно не просто отвечать отказом на просьбы, но и не выходить из равновесия в таких ситуациях. Позволяйте ребенку отказывать вам и принимайте его отказ без осуждения. Уважайте принятые им решения, если это не противоречит правилам безопасности и нормам морали.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Уважайте конфиденциальность ребенка, если для вмешательства в его дела нет достаточно серьезного повода.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В большей мере это касается подростков, но в целом актуально для детей разных возрастов. Не входите в детскую без стука (на двери должен быть замок), не ройтесь в телефоне или дневнике ребенка. Не шпионьте за его страницей в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соцсетях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и за страницами его друзей.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Нерушимость физических границ подтверждайте запретом на физические наказания.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Даже если вы практиковали шлепки по попе ранее, откажитесь от этого сомнительного воспитательного приема прямо сейчас! Детей бить нельзя.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539A-B55D-4CA8-B950-60CAA93F448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10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5CA33-0D43-9E4E-B4F6-755DF769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BBE01A-EB9A-E34C-9C53-C2E3E27EF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ECD-5D9B-C742-8BF0-88CA5358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02A4BE-72D2-BE41-9D8A-823668CB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207CD9-D765-7C4C-AB07-F6DB2FB9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04907D-686C-2C44-B0CA-FE5242F1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2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2D2D7-4DB9-834C-A8C0-BF3E25CD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0D757-CB7F-0B4C-A4D8-2F63FB310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536944-7380-7A42-B9F4-63174D42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35D2DC-EB18-3A4D-BD37-0E6E362B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EA4AD-FF4C-2443-B762-CCC760BA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97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3624C0-8AF4-624C-8F8F-9CEDA5D95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BF449A-3A70-3849-ADF7-9447B8226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FA6945-A373-8540-B260-08843B0E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3EFE0-C3CF-5644-819A-D505FE5C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679DD3-DEAB-5144-B2B5-F3D0B86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74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8B51A-99A1-EB48-9497-6A0BDFF1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EE7EA3-1EEC-E545-91A6-378D7B1A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2D166-141A-4A44-AA5C-5C1F08C8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F65B5F-16F5-8B44-B97B-55DEC6A2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A72284-ABC4-054C-969F-B352269B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32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4C5CB1-EA70-764F-8CD6-9D6F0A9E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46AA93-094F-7049-B70E-7F317BA5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73BF3E-8AE5-A04B-BC8E-DAD929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04AFCE-E767-F547-B014-B3A1219E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1A7801-85C1-C545-80E4-1B955DB3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603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037C72-C8F5-314A-91F1-0424B919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79C82-A422-344B-B0CF-D29AEF2AF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E4FBAE-30E0-9245-A304-E64EB9A1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0FBCCC-2BF9-9043-9F3E-B6D8186E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BAB3A0-A6F6-A543-86C9-9C5074E0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CDA53A-C9D0-D247-A3B5-3EDC21A7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79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B657-0A3D-5448-A61C-613A2411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5311A6-43DF-0740-9C91-FDE0D4AD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F2BCB-74A0-C043-A360-A5515300E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D86045-DF9D-0442-9D17-3B538B1A9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9B4FFE-139D-8B48-9EDA-D7ADEF62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325DC7-5AFE-0B4E-86B1-3BBDEA6E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B113EA-C759-554F-AFEE-E1D55036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8D6372-A089-024A-B41D-00C184D1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662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E3038-2CF3-944E-B78B-CE7BAF1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4A8B1D-DD6F-1A49-AF6E-2804CFEC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5B78C9-C987-8849-9A43-3389C939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271A8A-13FD-E542-B643-32B3CB96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11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C8661CF-A567-0F4F-BB65-39337E26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8775BC-F842-C944-A645-B8C42BE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FCC051-1D65-6E4A-8807-52647DD4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02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684B3-74E6-9C4B-8B9C-721098C1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7B47EE-867E-9A41-8BB8-E2EB2A9D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17BAC9-5DF9-3643-BD64-3A16DD50F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80708-F252-614D-8F60-5998CEBB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3AFE47-5D8C-1644-A131-0F4B4752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03213A-DAC8-6147-90F6-35D23969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26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C7629-9BC8-5C4A-AE3F-14F3E5D8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565889-7493-A64E-B6A4-37527F61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C442FA-3DF1-F440-8042-7DD143CB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BCDD8E-F8A7-5F46-89BB-2B1479C1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29CD4-3FC9-824B-A3B2-2BD6D621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B09970-281C-1943-B9B5-19AC8C94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08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D29CB9-2BED-2346-9C2A-819A00D7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FEF42F-09AA-FF41-8DA5-C7FDE1D2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0A2793-5E87-B240-B0C1-F1FAF274B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704C-C94A-0947-A038-B26E48F13119}" type="datetimeFigureOut">
              <a:rPr lang="x-none" smtClean="0"/>
              <a:pPr/>
              <a:t>30.11.2022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8C1CF6-7A07-D94D-94C6-AFA3A734A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C11A70-38F1-214F-AA63-AF0724F4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B2A3-568C-5F4A-9B16-8404BED5D2A9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B660F7-6B41-5D4C-8AC2-0C9C5D01AE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9745D6-7B72-D544-BC62-F9F725C23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692331"/>
            <a:ext cx="7115395" cy="1737360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Девиантное</a:t>
            </a: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поведение </a:t>
            </a: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 </a:t>
            </a:r>
            <a:endParaRPr lang="x-none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047514-90F1-0B4F-B435-06C1AED2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3871" y="4363897"/>
            <a:ext cx="5097203" cy="21310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Подготовили педагоги-психологи:</a:t>
            </a:r>
          </a:p>
          <a:p>
            <a:pPr algn="l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Митченко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Лидия Эдуардовна </a:t>
            </a:r>
          </a:p>
          <a:p>
            <a:pPr algn="l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МАДОУ  ЦРР №135</a:t>
            </a:r>
          </a:p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Писцова Светлана Викторовна,</a:t>
            </a:r>
          </a:p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Пахомова Антонина Геннадьевна</a:t>
            </a:r>
          </a:p>
          <a:p>
            <a:pPr algn="l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МАДОУ ЦРР №125</a:t>
            </a:r>
          </a:p>
          <a:p>
            <a:pPr algn="l"/>
            <a:endParaRPr lang="x-none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Use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090" y="2928399"/>
            <a:ext cx="5048369" cy="3365580"/>
          </a:xfrm>
          <a:prstGeom prst="rect">
            <a:avLst/>
          </a:prstGeom>
          <a:noFill/>
        </p:spPr>
      </p:pic>
      <p:pic>
        <p:nvPicPr>
          <p:cNvPr id="3076" name="Picture 4" descr="C:\Users\User\Desktop\D188D0B8D0B7D0BED0B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4115" y="1933304"/>
            <a:ext cx="3556959" cy="2371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695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509450"/>
            <a:ext cx="10515600" cy="604810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Следующие границы устанавливаемые личностью – это границы ролей и правил.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Они формируются на пятом году жизни.</a:t>
            </a: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Ребенок пятилетнего возраста учится тому, что люди отличны от него не только физически и психологически, они еще и взаимодействуют по определенным правилам и играют определенные роли, причем один и тот же человек может играть разные роли, и к нему нужно относиться по-разному в разные моменты совместного бытия.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1506" name="Picture 2" descr="C:\Users\User\Desktop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9200" y="1431162"/>
            <a:ext cx="4648200" cy="335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18010"/>
            <a:ext cx="10515600" cy="59566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Семинары-практикумы для воспитателей по работе с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девиантным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поведением детей дошкольного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возраста: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«Трудный ребенок в группе».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«Навыки эффективного общения».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«Границы».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«Формы и методы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преодоления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агрессивного поведения».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«Тревожный ребенок». 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«Ребенок бывает кусачий».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«Стили воспитания».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«Как избавить ребенка от страхов». </a:t>
            </a:r>
          </a:p>
          <a:p>
            <a:pPr lvl="0">
              <a:buFont typeface="Courier New" pitchFamily="49" charset="0"/>
              <a:buChar char="o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Основы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бесконфликтного поведения».</a:t>
            </a:r>
          </a:p>
          <a:p>
            <a:pPr>
              <a:buFont typeface="Courier New" pitchFamily="49" charset="0"/>
              <a:buChar char="o"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Причины тревожности: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Повышенная чувствительность ребенка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Стили воспитания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Авторитарный</a:t>
            </a:r>
          </a:p>
          <a:p>
            <a:pPr lvl="0"/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Гиперопека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Симбиотический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страхов у родителей 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Завышенные требования к ребенку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Частые упреки, вызывающие чувство вины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Недостаток внимания и тепла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416859"/>
            <a:ext cx="10850216" cy="1272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Тревожный ребенок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это ребенок, устойчивой особенностью которого является повышенная склонность испытывать беспокойство по самым разным поводам (или без них). Неуверенный в себе ребенок, с неустойчивой самооценкой.</a:t>
            </a:r>
          </a:p>
        </p:txBody>
      </p:sp>
      <p:pic>
        <p:nvPicPr>
          <p:cNvPr id="5" name="Picture 2" descr="C:\Users\User\Desktop\10867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4118" y="2657309"/>
            <a:ext cx="3509682" cy="3143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5018" y="609600"/>
            <a:ext cx="10688782" cy="5567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Памятка, как вести себя с тревожным ребенком:</a:t>
            </a:r>
          </a:p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Проявлять сочувствие.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Сохранять спокойствие, когда ребенка что-то беспокоит. Научить его техникам расслабления, чтобы он мог их использовать во время приступов тревоги.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Поощрять ребенка, говорить о его чувствах, задавать вопросы, слушать его не осуждая. Дать ему понять, что он всегда сможет с вами поделиться.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критиковать за ошибки — это может усилить тревогу.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Снижать свои ожидания от ребенка.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Хвалить за маленькие достижения.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65018" y="581891"/>
          <a:ext cx="10432473" cy="59713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64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7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4578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latin typeface="Times New Roman" pitchFamily="18" charset="0"/>
                          <a:cs typeface="Times New Roman" pitchFamily="18" charset="0"/>
                        </a:rPr>
                        <a:t>Направление коррекционной работы с тревожными детьми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latin typeface="Times New Roman" pitchFamily="18" charset="0"/>
                          <a:cs typeface="Times New Roman" pitchFamily="18" charset="0"/>
                        </a:rPr>
                        <a:t>Игры и упражнения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240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Повышение самооценки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Похвалилки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», «За что меня любит мама», «Зайки и слоники», «Комплименты», «Я люблю…», «Растущие цветы», «Расставь посты».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240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Снятие мышечного напряжения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«Скульптура», «Ласковый мелок», «Покачай куклу», «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Добрый-злой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веселый-грустный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», «Драка», «Динозаврики», «Спонтанное рисование», «Пирог».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192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Отработка навыков владения собой в ситуациях, травмирующих ребенка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«Пес Барбос», «Охота на тигров», «Крокодил», «Справимся с опасностью», «Пещера», «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Молчалки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шепталки,кричалки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», «Смелый капитан», «Деревья, лисы, зайцы».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6126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Агрессивное поведение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это негативная активность, направленная на моральное или физическое причинение вреда собственному здоровью, окружающим или внешним объектам.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Причины детской агрессии</a:t>
            </a: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Детская агрессия имеет несколько ключевых 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причин: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самоутверждение и привлечение внимания сверстников и друзей; 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стремление получить желаемое; 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стремление к доминированию; 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месть; 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защитная реакция; 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подчеркивания собственного превосходства с помощью ущемления личности других.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485696"/>
              </p:ext>
            </p:extLst>
          </p:nvPr>
        </p:nvGraphicFramePr>
        <p:xfrm>
          <a:off x="695740" y="274320"/>
          <a:ext cx="10658061" cy="628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2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94522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Направления коррекционной работы с агрессивными</a:t>
                      </a:r>
                      <a:r>
                        <a:rPr lang="ru-RU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детьми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Игры  и упражнения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7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Снятие</a:t>
                      </a:r>
                      <a:r>
                        <a:rPr lang="ru-RU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психоэмоционального напряжения. Работа с гневом.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«Листок гнева», </a:t>
                      </a:r>
                      <a:r>
                        <a:rPr lang="ru-RU" sz="2000" b="0" i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«Обзывалки», «Воздушный человек», 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2000" b="0" i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Тучка-злючка», «Топтыжки», «Воздушный футбол»,  «Крутится-вертится», «Морской бой», «Бокс с пузырями», «Присоски-прилипалы».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7519">
                <a:tc>
                  <a:txBody>
                    <a:bodyPr/>
                    <a:lstStyle/>
                    <a:p>
                      <a:r>
                        <a:rPr lang="ru-RU" sz="24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детей навыкам распознавания и контроля, умению владеть собой в ситуациях, провоцирующих вспышки гнева.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«Такие разные чувства», «Какое настроение у этих человечков?», «Камушек в ботинке», «Два барана», «</a:t>
                      </a:r>
                      <a:r>
                        <a:rPr lang="ru-RU" sz="2000" b="0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Тух-тиби-дух</a:t>
                      </a: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</a:t>
                      </a:r>
                      <a:r>
                        <a:rPr lang="ru-RU" sz="2000" b="0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Толкалки</a:t>
                      </a: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</a:t>
                      </a:r>
                      <a:r>
                        <a:rPr lang="ru-RU" sz="2000" b="0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Жужа</a:t>
                      </a: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«Тучка-злючка и доброе солнышко», «Вдох-выдох», «Стаканчик крика», «Маленькое приведение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7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способности к </a:t>
                      </a:r>
                      <a:r>
                        <a:rPr lang="ru-RU" sz="2400" b="0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эмпатии</a:t>
                      </a:r>
                      <a:r>
                        <a:rPr lang="ru-RU" sz="24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доверию, сочувствию, 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сопереживанию,</a:t>
                      </a:r>
                      <a:r>
                        <a:rPr lang="ru-RU" sz="2400" b="0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отработка навыков общения.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«Прогулка с компасом», «Аэробус»,  «Белый ворон – черные вороны», «Сделаем тучку добрей»,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«Тяни-тяни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», «Дракон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»,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«Хитрая лиса»,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«Глаза в глаза».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IMG_2586.jpeg"/>
          <p:cNvPicPr>
            <a:picLocks noChangeAspect="1" noChangeArrowheads="1"/>
          </p:cNvPicPr>
          <p:nvPr/>
        </p:nvPicPr>
        <p:blipFill>
          <a:blip r:embed="rId3"/>
          <a:srcRect r="24009"/>
          <a:stretch>
            <a:fillRect/>
          </a:stretch>
        </p:blipFill>
        <p:spPr bwMode="auto">
          <a:xfrm rot="5400000">
            <a:off x="1624656" y="315076"/>
            <a:ext cx="4459007" cy="4400831"/>
          </a:xfrm>
          <a:prstGeom prst="rect">
            <a:avLst/>
          </a:prstGeom>
          <a:noFill/>
        </p:spPr>
      </p:pic>
      <p:pic>
        <p:nvPicPr>
          <p:cNvPr id="1028" name="Picture 4" descr="C:\Users\User\Downloads\IMG_5549.jpeg"/>
          <p:cNvPicPr>
            <a:picLocks noChangeAspect="1" noChangeArrowheads="1"/>
          </p:cNvPicPr>
          <p:nvPr/>
        </p:nvPicPr>
        <p:blipFill>
          <a:blip r:embed="rId4"/>
          <a:srcRect r="24585"/>
          <a:stretch>
            <a:fillRect/>
          </a:stretch>
        </p:blipFill>
        <p:spPr bwMode="auto">
          <a:xfrm>
            <a:off x="7008101" y="285989"/>
            <a:ext cx="4483683" cy="44590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38200" y="5165124"/>
            <a:ext cx="10653584" cy="11368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Упражнения на снятие психоэмоционального напряжения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2309" y="1742536"/>
            <a:ext cx="3986138" cy="3605842"/>
          </a:xfrm>
          <a:ln>
            <a:solidFill>
              <a:srgbClr val="FFFF00"/>
            </a:solidFill>
          </a:ln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Обучение детей навыкам распознавания и контроля, умению владеть собой в ситуациях, провоцирующих вспышки гнева.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User\Downloads\photo-outpu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338" y="217833"/>
            <a:ext cx="6407254" cy="6407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8200" y="5055080"/>
            <a:ext cx="10515600" cy="1552754"/>
          </a:xfrm>
          <a:ln>
            <a:solidFill>
              <a:srgbClr val="FFFF00"/>
            </a:solidFill>
          </a:ln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способности к </a:t>
            </a:r>
            <a:r>
              <a:rPr lang="ru-RU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доверию, сочувствию, сопереживанию, отработка навыков общения.</a:t>
            </a:r>
          </a:p>
          <a:p>
            <a:endParaRPr lang="ru-RU" dirty="0"/>
          </a:p>
        </p:txBody>
      </p:sp>
      <p:pic>
        <p:nvPicPr>
          <p:cNvPr id="3091" name="Picture 19" descr="C:\Users\User\Downloads\photo-output (1).jpg"/>
          <p:cNvPicPr>
            <a:picLocks noChangeAspect="1" noChangeArrowheads="1"/>
          </p:cNvPicPr>
          <p:nvPr/>
        </p:nvPicPr>
        <p:blipFill>
          <a:blip r:embed="rId3"/>
          <a:srcRect t="15698" b="11447"/>
          <a:stretch>
            <a:fillRect/>
          </a:stretch>
        </p:blipFill>
        <p:spPr bwMode="auto">
          <a:xfrm>
            <a:off x="2881223" y="385721"/>
            <a:ext cx="6107502" cy="4449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613954"/>
            <a:ext cx="10515600" cy="60350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Девиантное (отклоняющееся) поведение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это поведение индивида или группы, которое не соответствует общепринятым нормам, в результате чего эти нормы ими нарушаются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Девиантное поведение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подразделяется на позитивное и негативное.</a:t>
            </a:r>
          </a:p>
          <a:p>
            <a:pPr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martyn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1295" y="2016369"/>
            <a:ext cx="4812505" cy="3066439"/>
          </a:xfrm>
          <a:prstGeom prst="rect">
            <a:avLst/>
          </a:prstGeom>
          <a:noFill/>
        </p:spPr>
      </p:pic>
      <p:pic>
        <p:nvPicPr>
          <p:cNvPr id="16387" name="Picture 3" descr="C:\Users\User\Desktop\4-12-1024x7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4339" y="2016369"/>
            <a:ext cx="3934181" cy="2966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00800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Полезная литература </a:t>
            </a:r>
          </a:p>
        </p:txBody>
      </p:sp>
      <p:pic>
        <p:nvPicPr>
          <p:cNvPr id="1026" name="Picture 2" descr="C:\Users\User\Downloads\IMG_4203.jpeg"/>
          <p:cNvPicPr>
            <a:picLocks noChangeAspect="1" noChangeArrowheads="1"/>
          </p:cNvPicPr>
          <p:nvPr/>
        </p:nvPicPr>
        <p:blipFill>
          <a:blip r:embed="rId3"/>
          <a:srcRect r="8289" b="11794"/>
          <a:stretch>
            <a:fillRect/>
          </a:stretch>
        </p:blipFill>
        <p:spPr bwMode="auto">
          <a:xfrm>
            <a:off x="407544" y="365760"/>
            <a:ext cx="2009086" cy="3047817"/>
          </a:xfrm>
          <a:prstGeom prst="rect">
            <a:avLst/>
          </a:prstGeom>
          <a:noFill/>
        </p:spPr>
      </p:pic>
      <p:pic>
        <p:nvPicPr>
          <p:cNvPr id="1027" name="Picture 3" descr="C:\Users\User\Downloads\IMG_4192.jpeg"/>
          <p:cNvPicPr>
            <a:picLocks noChangeAspect="1" noChangeArrowheads="1"/>
          </p:cNvPicPr>
          <p:nvPr/>
        </p:nvPicPr>
        <p:blipFill>
          <a:blip r:embed="rId4"/>
          <a:srcRect l="13857" t="10679" r="7987" b="12320"/>
          <a:stretch>
            <a:fillRect/>
          </a:stretch>
        </p:blipFill>
        <p:spPr bwMode="auto">
          <a:xfrm>
            <a:off x="7208456" y="3512246"/>
            <a:ext cx="1841148" cy="3221219"/>
          </a:xfrm>
          <a:prstGeom prst="rect">
            <a:avLst/>
          </a:prstGeom>
          <a:noFill/>
        </p:spPr>
      </p:pic>
      <p:pic>
        <p:nvPicPr>
          <p:cNvPr id="1028" name="Picture 4" descr="C:\Users\User\Downloads\IMG_4193.jpeg"/>
          <p:cNvPicPr>
            <a:picLocks noChangeAspect="1" noChangeArrowheads="1"/>
          </p:cNvPicPr>
          <p:nvPr/>
        </p:nvPicPr>
        <p:blipFill>
          <a:blip r:embed="rId5"/>
          <a:srcRect t="10208" b="15105"/>
          <a:stretch>
            <a:fillRect/>
          </a:stretch>
        </p:blipFill>
        <p:spPr bwMode="auto">
          <a:xfrm>
            <a:off x="9645814" y="365760"/>
            <a:ext cx="2176070" cy="2886089"/>
          </a:xfrm>
          <a:prstGeom prst="rect">
            <a:avLst/>
          </a:prstGeom>
          <a:noFill/>
        </p:spPr>
      </p:pic>
      <p:pic>
        <p:nvPicPr>
          <p:cNvPr id="1029" name="Picture 5" descr="C:\Users\User\Downloads\IMG_4194.jpeg"/>
          <p:cNvPicPr>
            <a:picLocks noChangeAspect="1" noChangeArrowheads="1"/>
          </p:cNvPicPr>
          <p:nvPr/>
        </p:nvPicPr>
        <p:blipFill>
          <a:blip r:embed="rId6"/>
          <a:srcRect l="6081" t="7464" b="16337"/>
          <a:stretch>
            <a:fillRect/>
          </a:stretch>
        </p:blipFill>
        <p:spPr bwMode="auto">
          <a:xfrm>
            <a:off x="2690948" y="565874"/>
            <a:ext cx="2040025" cy="2939143"/>
          </a:xfrm>
          <a:prstGeom prst="rect">
            <a:avLst/>
          </a:prstGeom>
          <a:noFill/>
        </p:spPr>
      </p:pic>
      <p:pic>
        <p:nvPicPr>
          <p:cNvPr id="1030" name="Picture 6" descr="C:\Users\User\Downloads\IMG_4195.jpeg"/>
          <p:cNvPicPr>
            <a:picLocks noChangeAspect="1" noChangeArrowheads="1"/>
          </p:cNvPicPr>
          <p:nvPr/>
        </p:nvPicPr>
        <p:blipFill>
          <a:blip r:embed="rId7"/>
          <a:srcRect t="7260" r="8903" b="21404"/>
          <a:stretch>
            <a:fillRect/>
          </a:stretch>
        </p:blipFill>
        <p:spPr bwMode="auto">
          <a:xfrm>
            <a:off x="237310" y="3618412"/>
            <a:ext cx="2179320" cy="3030583"/>
          </a:xfrm>
          <a:prstGeom prst="rect">
            <a:avLst/>
          </a:prstGeom>
          <a:noFill/>
        </p:spPr>
      </p:pic>
      <p:pic>
        <p:nvPicPr>
          <p:cNvPr id="1031" name="Picture 7" descr="C:\Users\User\Downloads\IMG_4196.jpeg"/>
          <p:cNvPicPr>
            <a:picLocks noChangeAspect="1" noChangeArrowheads="1"/>
          </p:cNvPicPr>
          <p:nvPr/>
        </p:nvPicPr>
        <p:blipFill>
          <a:blip r:embed="rId8"/>
          <a:srcRect t="8067" r="10354" b="23219"/>
          <a:stretch>
            <a:fillRect/>
          </a:stretch>
        </p:blipFill>
        <p:spPr bwMode="auto">
          <a:xfrm>
            <a:off x="9382899" y="3413577"/>
            <a:ext cx="2438985" cy="3319888"/>
          </a:xfrm>
          <a:prstGeom prst="rect">
            <a:avLst/>
          </a:prstGeom>
          <a:noFill/>
        </p:spPr>
      </p:pic>
      <p:pic>
        <p:nvPicPr>
          <p:cNvPr id="1032" name="Picture 8" descr="C:\Users\User\Downloads\IMG_4197.jpeg"/>
          <p:cNvPicPr>
            <a:picLocks noChangeAspect="1" noChangeArrowheads="1"/>
          </p:cNvPicPr>
          <p:nvPr/>
        </p:nvPicPr>
        <p:blipFill>
          <a:blip r:embed="rId9"/>
          <a:srcRect t="8825" r="11494" b="20514"/>
          <a:stretch>
            <a:fillRect/>
          </a:stretch>
        </p:blipFill>
        <p:spPr bwMode="auto">
          <a:xfrm>
            <a:off x="7208456" y="521025"/>
            <a:ext cx="1980649" cy="2808082"/>
          </a:xfrm>
          <a:prstGeom prst="rect">
            <a:avLst/>
          </a:prstGeom>
          <a:noFill/>
        </p:spPr>
      </p:pic>
      <p:pic>
        <p:nvPicPr>
          <p:cNvPr id="1033" name="Picture 9" descr="C:\Users\User\Downloads\IMG_4198.jpeg"/>
          <p:cNvPicPr>
            <a:picLocks noChangeAspect="1" noChangeArrowheads="1"/>
          </p:cNvPicPr>
          <p:nvPr/>
        </p:nvPicPr>
        <p:blipFill>
          <a:blip r:embed="rId10"/>
          <a:srcRect t="9856" r="13857" b="21350"/>
          <a:stretch>
            <a:fillRect/>
          </a:stretch>
        </p:blipFill>
        <p:spPr bwMode="auto">
          <a:xfrm>
            <a:off x="4895373" y="565873"/>
            <a:ext cx="1994478" cy="2828501"/>
          </a:xfrm>
          <a:prstGeom prst="rect">
            <a:avLst/>
          </a:prstGeom>
          <a:noFill/>
        </p:spPr>
      </p:pic>
      <p:pic>
        <p:nvPicPr>
          <p:cNvPr id="1034" name="Picture 10" descr="C:\Users\User\Downloads\IMG_4202.jpeg"/>
          <p:cNvPicPr>
            <a:picLocks noChangeAspect="1" noChangeArrowheads="1"/>
          </p:cNvPicPr>
          <p:nvPr/>
        </p:nvPicPr>
        <p:blipFill>
          <a:blip r:embed="rId11"/>
          <a:srcRect l="7836" t="14554" r="8132" b="20315"/>
          <a:stretch>
            <a:fillRect/>
          </a:stretch>
        </p:blipFill>
        <p:spPr bwMode="auto">
          <a:xfrm>
            <a:off x="2526548" y="3614895"/>
            <a:ext cx="2204425" cy="3034100"/>
          </a:xfrm>
          <a:prstGeom prst="rect">
            <a:avLst/>
          </a:prstGeom>
          <a:noFill/>
        </p:spPr>
      </p:pic>
      <p:pic>
        <p:nvPicPr>
          <p:cNvPr id="1035" name="Picture 11" descr="C:\Users\User\Downloads\IMG_4201.jpeg"/>
          <p:cNvPicPr>
            <a:picLocks noChangeAspect="1" noChangeArrowheads="1"/>
          </p:cNvPicPr>
          <p:nvPr/>
        </p:nvPicPr>
        <p:blipFill>
          <a:blip r:embed="rId12"/>
          <a:srcRect t="17037"/>
          <a:stretch>
            <a:fillRect/>
          </a:stretch>
        </p:blipFill>
        <p:spPr bwMode="auto">
          <a:xfrm>
            <a:off x="4895373" y="3638443"/>
            <a:ext cx="2043451" cy="3010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34193"/>
            <a:ext cx="10515600" cy="364276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535577"/>
            <a:ext cx="10515600" cy="564138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Позитивные формы девиации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Трудоголизм                                                       благотворительность, 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повышенный интерес                         увлечение диетами и ЗОЖ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искусству, 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творчеству, наукам     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самопожертвование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2677886" y="1084217"/>
            <a:ext cx="836024" cy="822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2645228" y="1756955"/>
            <a:ext cx="2416633" cy="1071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4114803" y="3108959"/>
            <a:ext cx="370985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8125097" y="1162593"/>
            <a:ext cx="822961" cy="666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6146073" y="1926772"/>
            <a:ext cx="2246815" cy="901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522514"/>
            <a:ext cx="10515600" cy="5654449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Негативные формы девиации</a:t>
            </a: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проституция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преступления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алкоголизм                                                                                       </a:t>
            </a:r>
          </a:p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наркомания и т.п.</a:t>
            </a: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2178331" y="1568335"/>
            <a:ext cx="2224644" cy="1178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3237413" y="2431868"/>
            <a:ext cx="3113313" cy="862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H="1">
            <a:off x="7935685" y="1142999"/>
            <a:ext cx="822961" cy="627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5295902" y="2771406"/>
            <a:ext cx="3778331" cy="8480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8236" y="431074"/>
            <a:ext cx="10905564" cy="6046075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дошкольном возрасте наиболее распространены: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8236" y="1595846"/>
            <a:ext cx="3115235" cy="17112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словесная агрессия (нецензурная брань,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хамство и грубость)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7786" y="1595846"/>
            <a:ext cx="3172225" cy="17112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физическая агрессия (удары, укусы или толчки)</a:t>
            </a:r>
          </a:p>
        </p:txBody>
      </p:sp>
      <p:pic>
        <p:nvPicPr>
          <p:cNvPr id="17410" name="Picture 2" descr="C:\Users\User\Desktop\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237" y="4007224"/>
            <a:ext cx="3293234" cy="2469925"/>
          </a:xfrm>
          <a:prstGeom prst="rect">
            <a:avLst/>
          </a:prstGeom>
          <a:noFill/>
        </p:spPr>
      </p:pic>
      <p:pic>
        <p:nvPicPr>
          <p:cNvPr id="17412" name="Picture 4" descr="C:\Users\User\Desktop\b7fa8e853f1849098b25a2bfb38cf001.j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5850" y="4007224"/>
            <a:ext cx="3294161" cy="24699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85739" y="1595846"/>
            <a:ext cx="3468061" cy="17112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аутоагрессия (причинение себе вреда: укусы, шрамы, порезы, ушибы)</a:t>
            </a:r>
          </a:p>
        </p:txBody>
      </p:sp>
      <p:pic>
        <p:nvPicPr>
          <p:cNvPr id="1026" name="Picture 2" descr="C:\Users\User\Desktop\4b50353fe94655df7b9aff6224a66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739" y="4007224"/>
            <a:ext cx="3933035" cy="2070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Причины девиантного поведения делятся на 3 основные группы: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35131" y="1554479"/>
            <a:ext cx="4833258" cy="26125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Биологические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наследственные особенности личности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6958149" y="1288869"/>
            <a:ext cx="4833258" cy="25777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предпосылками служит неправильное воспитание ребенка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3888377" y="3866605"/>
            <a:ext cx="4833258" cy="2638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факторы, которые подразумевают взаимодействие с окружающими людьми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18011"/>
            <a:ext cx="10515600" cy="61264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Границы личности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– это границы, отделяющие человека, его внутренний мир от мира внешнего.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 обладает: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физическими,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психологическими,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границы ролей и правил,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социальными,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интимно-личностными границами. 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Вторжение в любые из них без согласия или разрешения воспринимается личностью как проникновение в ее внутренний мир, насилие. Все границы формируются последовательно, от рождения и до совершеннолетия. Момент жизни, когда заканчивается формирование границ, отделяет период детства от периода взрослости.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8434" name="Picture 2" descr="C:\Users\User\Desktop\one.jpg.crdownlo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3604" y="2096430"/>
            <a:ext cx="3900196" cy="2457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6045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Самые первые границы, которые выстраивает человек, это физические границы.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Границы этого пространства начинают формироваться на втором году жизни ребенка. </a:t>
            </a:r>
          </a:p>
          <a:p>
            <a:pPr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него входит собственное тело, </a:t>
            </a: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территория вокруг себя.  </a:t>
            </a: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В это время члены семьи </a:t>
            </a: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практике учат ребенка, </a:t>
            </a: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договариваться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делить общее </a:t>
            </a: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пространство дома и спрашивать </a:t>
            </a: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разрешения на вторжение в их личное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9459" name="Picture 3" descr="C:\Users\User\Desktop\b756277ed4535c3c8522c15325a521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050" y="1779686"/>
            <a:ext cx="5238750" cy="3739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78823"/>
            <a:ext cx="10515600" cy="61264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Следующие границы, устанавливаемые между человеком и миром – психологические.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Они формируются на третьем году жизни.</a:t>
            </a: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Родители учат ребенка не отступать от собственного интереса, но при этом учитывать желания другого человека, видеть другого, не выпуская из поля зрения себя.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0482" name="Picture 2" descr="C:\Users\User\Desktop\DSC306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2600" y="1222771"/>
            <a:ext cx="5816600" cy="3908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3188</Words>
  <Application>Microsoft Office PowerPoint</Application>
  <PresentationFormat>Произвольный</PresentationFormat>
  <Paragraphs>386</Paragraphs>
  <Slides>21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Девиантное поведение детей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Людмила Ю. Лучинина</cp:lastModifiedBy>
  <cp:revision>44</cp:revision>
  <dcterms:created xsi:type="dcterms:W3CDTF">2022-05-10T09:11:51Z</dcterms:created>
  <dcterms:modified xsi:type="dcterms:W3CDTF">2022-11-30T04:43:50Z</dcterms:modified>
</cp:coreProperties>
</file>